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72" r:id="rId19"/>
    <p:sldId id="273" r:id="rId20"/>
    <p:sldId id="274" r:id="rId21"/>
    <p:sldId id="275" r:id="rId22"/>
    <p:sldId id="283" r:id="rId23"/>
    <p:sldId id="277" r:id="rId24"/>
    <p:sldId id="278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722B-39D3-46F4-9031-11C432018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Capstone Project: Analysis of Home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647E8-13A1-4D5F-97C3-C079FE150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320" y="5078081"/>
            <a:ext cx="3862200" cy="977621"/>
          </a:xfrm>
        </p:spPr>
        <p:txBody>
          <a:bodyPr/>
          <a:lstStyle/>
          <a:p>
            <a:r>
              <a:rPr lang="en-US" dirty="0"/>
              <a:t>Jisha Prakash Kuttassery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15158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D4539-10B4-4F62-8B01-5E135C78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v5-63Vw8zRHHqXJUX0WAY_IFrwHxWm06MaS14_wUt1iuYem45eU3EJtZ05CFXMLDlXNoXThnsvgeQUjBucmTKazATRXpGAHYGhP9eVTTJThOpyctcZzf8Ztyxv0v5f2kbqgAIfFe">
            <a:extLst>
              <a:ext uri="{FF2B5EF4-FFF2-40B4-BE49-F238E27FC236}">
                <a16:creationId xmlns:a16="http://schemas.microsoft.com/office/drawing/2014/main" id="{654B427C-3310-4D42-A758-1D93FB7005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73" y="2507528"/>
            <a:ext cx="7560298" cy="29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4E388-50DA-415D-B1AC-1B614AC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155" y="804519"/>
            <a:ext cx="9593699" cy="1049235"/>
          </a:xfrm>
        </p:spPr>
        <p:txBody>
          <a:bodyPr anchor="ctr">
            <a:normAutofit/>
          </a:bodyPr>
          <a:lstStyle/>
          <a:p>
            <a:r>
              <a:rPr lang="en-US" dirty="0"/>
              <a:t>Exploration Result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A9A016-78DC-4937-9257-D76FBD128398}"/>
              </a:ext>
            </a:extLst>
          </p:cNvPr>
          <p:cNvSpPr txBox="1">
            <a:spLocks/>
          </p:cNvSpPr>
          <p:nvPr/>
        </p:nvSpPr>
        <p:spPr>
          <a:xfrm>
            <a:off x="1534696" y="2032733"/>
            <a:ext cx="9520158" cy="397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Sale price increases with positively correlated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Size and quality of  the house highly correlated with price.</a:t>
            </a:r>
          </a:p>
        </p:txBody>
      </p:sp>
    </p:spTree>
    <p:extLst>
      <p:ext uri="{BB962C8B-B14F-4D97-AF65-F5344CB8AC3E}">
        <p14:creationId xmlns:p14="http://schemas.microsoft.com/office/powerpoint/2010/main" val="187419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1424-0F87-4E20-8987-346C6BD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53" y="804519"/>
            <a:ext cx="9520158" cy="1049235"/>
          </a:xfrm>
        </p:spPr>
        <p:txBody>
          <a:bodyPr anchor="ctr"/>
          <a:lstStyle/>
          <a:p>
            <a:r>
              <a:rPr lang="en-US" dirty="0"/>
              <a:t>Analysis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1E12-9094-41BD-8988-619753DA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Linear Regression Model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&amp; Regression Trees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41362-1CD2-47DA-B7FF-A60DD472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655"/>
            <a:ext cx="5791199" cy="46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4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CC67-5259-4D91-814C-457BDF19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32" y="836050"/>
            <a:ext cx="10618078" cy="961533"/>
          </a:xfrm>
        </p:spPr>
        <p:txBody>
          <a:bodyPr anchor="ctr"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316298-6AD4-49BC-AA25-60243FFA1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690" y="1780365"/>
            <a:ext cx="8321078" cy="42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BB00-7180-41CD-A6D9-156D0206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4" y="818050"/>
            <a:ext cx="10979439" cy="876692"/>
          </a:xfrm>
        </p:spPr>
        <p:txBody>
          <a:bodyPr anchor="ctr"/>
          <a:lstStyle/>
          <a:p>
            <a:r>
              <a:rPr lang="en-US" dirty="0"/>
              <a:t>Tree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C3FFE0-14B8-4FAE-8667-07A6A2260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546" y="0"/>
            <a:ext cx="5778454" cy="603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88EA0-E31C-4FDF-B190-C5DA2B35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056"/>
            <a:ext cx="6413545" cy="4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AEED-A80F-4588-B60A-917847FB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741" y="998200"/>
            <a:ext cx="10960586" cy="707009"/>
          </a:xfrm>
        </p:spPr>
        <p:txBody>
          <a:bodyPr anchor="ctr"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67DF-DFB8-4C8C-865C-7BEC92355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67" y="1"/>
            <a:ext cx="11481847" cy="6183984"/>
          </a:xfrm>
        </p:spPr>
        <p:txBody>
          <a:bodyPr/>
          <a:lstStyle/>
          <a:p>
            <a:pPr marL="2168525" lvl="2" algn="ctr">
              <a:buFont typeface="Wingdings" panose="05000000000000000000" pitchFamily="2" charset="2"/>
              <a:buChar char="Ø"/>
            </a:pPr>
            <a:r>
              <a:rPr lang="en-US" dirty="0"/>
              <a:t>Important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AECFB-EA39-4DF8-BF18-502A6B1F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191" y="367645"/>
            <a:ext cx="6356809" cy="572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5A4D1-841F-46F0-8D89-6484C16F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1347"/>
            <a:ext cx="5835191" cy="41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8906-906B-424F-B0FE-AA38B366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00" y="754144"/>
            <a:ext cx="9612553" cy="1120128"/>
          </a:xfrm>
        </p:spPr>
        <p:txBody>
          <a:bodyPr anchor="ctr"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A160FC-D757-4887-B185-21E39B614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105612"/>
              </p:ext>
            </p:extLst>
          </p:nvPr>
        </p:nvGraphicFramePr>
        <p:xfrm>
          <a:off x="1006935" y="1987845"/>
          <a:ext cx="10047918" cy="3819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4564">
                  <a:extLst>
                    <a:ext uri="{9D8B030D-6E8A-4147-A177-3AD203B41FA5}">
                      <a16:colId xmlns:a16="http://schemas.microsoft.com/office/drawing/2014/main" val="1722876849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2074443570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1932680313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3317689655"/>
                    </a:ext>
                  </a:extLst>
                </a:gridCol>
                <a:gridCol w="1201389">
                  <a:extLst>
                    <a:ext uri="{9D8B030D-6E8A-4147-A177-3AD203B41FA5}">
                      <a16:colId xmlns:a16="http://schemas.microsoft.com/office/drawing/2014/main" val="3964915443"/>
                    </a:ext>
                  </a:extLst>
                </a:gridCol>
                <a:gridCol w="2017798">
                  <a:extLst>
                    <a:ext uri="{9D8B030D-6E8A-4147-A177-3AD203B41FA5}">
                      <a16:colId xmlns:a16="http://schemas.microsoft.com/office/drawing/2014/main" val="606891703"/>
                    </a:ext>
                  </a:extLst>
                </a:gridCol>
              </a:tblGrid>
              <a:tr h="46620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113897"/>
                  </a:ext>
                </a:extLst>
              </a:tr>
              <a:tr h="804686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180622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99.87421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965610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009379"/>
                  </a:ext>
                </a:extLst>
              </a:tr>
              <a:tr h="1149552">
                <a:tc>
                  <a:txBody>
                    <a:bodyPr/>
                    <a:lstStyle/>
                    <a:p>
                      <a:r>
                        <a:rPr lang="en-US" dirty="0"/>
                        <a:t>Classification &amp;Regression</a:t>
                      </a:r>
                    </a:p>
                    <a:p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99.87184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256534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282890"/>
                  </a:ext>
                </a:extLst>
              </a:tr>
              <a:tr h="466207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195095.6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180619.3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99.87269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00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7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C53A-C28F-4D5E-9C25-A867BD0B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28" y="947394"/>
            <a:ext cx="10328990" cy="609230"/>
          </a:xfrm>
        </p:spPr>
        <p:txBody>
          <a:bodyPr anchor="ctr"/>
          <a:lstStyle/>
          <a:p>
            <a:r>
              <a:rPr lang="en-US" dirty="0"/>
              <a:t>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2CE1A-BFF2-41E0-8F5E-1D098A2A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40" y="1706252"/>
            <a:ext cx="9832156" cy="42043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More Graphical representations of variable importance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53863-49CA-4886-BFA6-BBFB1F14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6" y="2324186"/>
            <a:ext cx="5867955" cy="373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CBA65-FA51-43E1-A6D9-966DCBA1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18" y="2324186"/>
            <a:ext cx="5740244" cy="37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0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5956C-06BE-45D6-8E48-251C0DD9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31"/>
            <a:ext cx="12191999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7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76937-EE26-4F14-AA9F-3362A6E4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22" y="0"/>
            <a:ext cx="5619964" cy="6164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05A3E-7175-44AE-9FE1-C7AB87A4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28" y="-20048"/>
            <a:ext cx="6575461" cy="61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9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A7E7-2F8B-4F6A-92B2-D7C9585B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001" y="820132"/>
            <a:ext cx="9520158" cy="1033622"/>
          </a:xfrm>
        </p:spPr>
        <p:txBody>
          <a:bodyPr anchor="ctr"/>
          <a:lstStyle/>
          <a:p>
            <a:r>
              <a:rPr lang="en-US" dirty="0"/>
              <a:t>Topic: Questions of home buyers /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03B2-2002-4467-8707-25D348B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64470"/>
            <a:ext cx="9520158" cy="37066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house is the biggest purchase most people make in their lives, one they will pay off for years. </a:t>
            </a:r>
          </a:p>
          <a:p>
            <a:pPr marL="0" indent="0">
              <a:buNone/>
            </a:pPr>
            <a:r>
              <a:rPr lang="en-US" dirty="0"/>
              <a:t>Based on the type of homes people prefer and their priorities of amenities in those homes answer the questions of new home buyers, sellers, remodelers and builders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What kind of houses sell for higher price?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Is my Property a good deal?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How to Improve home value?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Dataset </a:t>
            </a:r>
          </a:p>
          <a:p>
            <a:pPr marL="0" indent="0">
              <a:buNone/>
            </a:pPr>
            <a:r>
              <a:rPr lang="en-US" dirty="0"/>
              <a:t>Data set - Kaggle’s, Iowa House Prices: Regression Techniques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DC29B-2101-4808-BAB9-785458F9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854" y="0"/>
            <a:ext cx="1080651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6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2E21-BCB3-468C-963F-4F6BA139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81" y="862552"/>
            <a:ext cx="10592941" cy="923827"/>
          </a:xfrm>
        </p:spPr>
        <p:txBody>
          <a:bodyPr anchor="ctr"/>
          <a:lstStyle/>
          <a:p>
            <a:r>
              <a:rPr lang="en-US" dirty="0"/>
              <a:t>Five most important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3244A-B38C-46A1-BB66-AF6BD339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691" y="1884393"/>
            <a:ext cx="10592941" cy="42606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OverallQual" "Neighborhood" "GrLivArea" "TotalBsmtSF" "X1stFlrSF“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7B12-6163-4274-915C-DD58275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3" y="2426208"/>
            <a:ext cx="5718692" cy="37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DF01A-2856-4AFB-BED3-2CFE378D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91"/>
            <a:ext cx="12192000" cy="60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3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B5B-A1FA-41EB-BC05-96A68B21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709" y="867037"/>
            <a:ext cx="9520158" cy="1049235"/>
          </a:xfrm>
        </p:spPr>
        <p:txBody>
          <a:bodyPr/>
          <a:lstStyle/>
          <a:p>
            <a:r>
              <a:rPr lang="en-US" b="1" dirty="0"/>
              <a:t>Prediction Summary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5800A7-9829-486D-8861-F107AA74C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856158"/>
              </p:ext>
            </p:extLst>
          </p:nvPr>
        </p:nvGraphicFramePr>
        <p:xfrm>
          <a:off x="1288025" y="2016124"/>
          <a:ext cx="10717161" cy="397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023">
                  <a:extLst>
                    <a:ext uri="{9D8B030D-6E8A-4147-A177-3AD203B41FA5}">
                      <a16:colId xmlns:a16="http://schemas.microsoft.com/office/drawing/2014/main" val="3552896660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2111682277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3470047178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1708342204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95137491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942937303"/>
                    </a:ext>
                  </a:extLst>
                </a:gridCol>
                <a:gridCol w="1531023">
                  <a:extLst>
                    <a:ext uri="{9D8B030D-6E8A-4147-A177-3AD203B41FA5}">
                      <a16:colId xmlns:a16="http://schemas.microsoft.com/office/drawing/2014/main" val="3780487289"/>
                    </a:ext>
                  </a:extLst>
                </a:gridCol>
              </a:tblGrid>
              <a:tr h="794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1st Qu.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3rd Qu.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18746"/>
                  </a:ext>
                </a:extLst>
              </a:tr>
              <a:tr h="794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121.8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219.5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340.0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529.0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891420"/>
                  </a:ext>
                </a:extLst>
              </a:tr>
              <a:tr h="794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218.8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322453"/>
                  </a:ext>
                </a:extLst>
              </a:tr>
              <a:tr h="794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136.97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237.64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310.96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452.98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559200"/>
                  </a:ext>
                </a:extLst>
              </a:tr>
              <a:tr h="794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222.35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236.96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319.32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507.35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86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054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3AFE-7B8C-4FEF-AC86-674E78AA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48" y="838987"/>
            <a:ext cx="10357270" cy="958022"/>
          </a:xfrm>
        </p:spPr>
        <p:txBody>
          <a:bodyPr anchor="ctr"/>
          <a:lstStyle/>
          <a:p>
            <a:r>
              <a:rPr lang="en-US" dirty="0"/>
              <a:t>Analysis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826A-4FCE-4C60-8C91-782A62C5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326" y="2121030"/>
            <a:ext cx="9744528" cy="334531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predict the sale price better than other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Measures impacts the house value are  “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OverallQual" "Neighborhood" "GrLivArea" "TotalBsmtSF" "X1stFlrSF“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 3 is related to the square footage of home (</a:t>
            </a:r>
            <a:r>
              <a:rPr lang="en-US" alt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"GrLivArea" "TotalBsmtSF" "X1stFlrSF“)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Overall Quality, Location and square footage impacts the house value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A prospective new buyer and home owners or someone planning for a renovation focus more on  quality of materials ,best rated neighborhoods and the more living SQFT makes a house better investment.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C271-EA5C-441C-A55E-6FEBA034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55" y="829559"/>
            <a:ext cx="9520158" cy="1005341"/>
          </a:xfrm>
        </p:spPr>
        <p:txBody>
          <a:bodyPr anchor="ctr"/>
          <a:lstStyle/>
          <a:p>
            <a:r>
              <a:rPr lang="en-US" dirty="0"/>
              <a:t>Assumptions, Limitations and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7AD95-E94D-4E0F-96A7-940A9F64E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results are only based on Iowa house price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only contains information of sales from 2006 to 2010. The real estate industry took a plunge in some of those years.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Important features like school rating, crime rating and how long the house  was on market before sale and asking price are missing in the dataset.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Further exploration and analysis need to be done including missing features that influence the value in the data for ensuring the accuracy of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7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CBC2-DA53-4017-8EDE-EC35AA2A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409824" cy="1049235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4E8EB-E9B2-4341-B6BB-25E77C8D1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927" y="2196444"/>
            <a:ext cx="7698146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02B8-FB17-48C1-8422-5486D7EF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5" y="857845"/>
            <a:ext cx="10642861" cy="914400"/>
          </a:xfrm>
        </p:spPr>
        <p:txBody>
          <a:bodyPr anchor="ctr"/>
          <a:lstStyle/>
          <a:p>
            <a:r>
              <a:rPr lang="en-US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334E-8400-40FC-A809-F5F743BE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30" y="2073897"/>
            <a:ext cx="10494540" cy="44765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Dataset contains 81 variables and 1461 observations. 23  nominal, 23 ordinal, 14 discrete, and 21 continuous.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variables are basic characteristics of property and house.</a:t>
            </a:r>
          </a:p>
          <a:p>
            <a:pPr marL="0" indent="0">
              <a:buNone/>
            </a:pPr>
            <a:r>
              <a:rPr lang="en-US" u="sng" dirty="0"/>
              <a:t>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Dataset has NA’s and missing values.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Exploring the correlation of NA’s and other variables.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Checking and removing near zero variance variable.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Final dataset contains 62 variables and 1460 observations.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6B18-7EE1-4162-8957-786A6FB9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529" y="3585704"/>
            <a:ext cx="3490741" cy="25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2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30357-17F2-4DB2-B5AF-FE508FD0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FDB1E-35F8-4192-9BC3-DBAFB7B8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1788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A6B5F-C42F-4677-A367-806D2578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160"/>
            <a:ext cx="5842000" cy="196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261EA-F576-476D-9013-7186C6A9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"/>
            <a:ext cx="6350000" cy="281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70C65-946D-453A-B402-9CBA7A07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473"/>
            <a:ext cx="5842000" cy="2272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05BC2-BE30-4C14-9448-D0B9DCDF9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2814321"/>
            <a:ext cx="6350000" cy="32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16E05-56CA-4A63-8CC4-8B746D0C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4000" cy="3474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93F75-F5D8-4F0C-A27E-712E9A1E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720"/>
            <a:ext cx="5618480" cy="2600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A0C3D-1138-49AE-B9DE-CCC40CFA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000" y="-7725"/>
            <a:ext cx="6628000" cy="348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45710-35C3-42F1-9740-3A3D3D1F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80" y="3482443"/>
            <a:ext cx="6573520" cy="25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7135-8740-4D56-B684-1F757356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008" y="970017"/>
            <a:ext cx="10586798" cy="731519"/>
          </a:xfrm>
        </p:spPr>
        <p:txBody>
          <a:bodyPr anchor="ctr"/>
          <a:lstStyle/>
          <a:p>
            <a:r>
              <a:rPr lang="en-US" dirty="0"/>
              <a:t>External and Internal elements relate to house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ECDE-2D8F-4E7B-A667-BE39F012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305" y="1701536"/>
            <a:ext cx="10435472" cy="4185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External-Environment (neighborhood, zoning, building type)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Internal – Square feet, number of rooms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D7C03-6445-4F96-949A-09480F85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3" y="2658359"/>
            <a:ext cx="4760535" cy="3407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31CA6-8D2A-420E-9BFE-BA12D233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23" y="2658063"/>
            <a:ext cx="5055416" cy="34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1F0AE-6498-4D2B-81AE-7BEC9652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923FD-4DD8-43DE-91F8-BF6D7C88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64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1613</TotalTime>
  <Words>536</Words>
  <Application>Microsoft Office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Lucida Console</vt:lpstr>
      <vt:lpstr>Palatino Linotype</vt:lpstr>
      <vt:lpstr>Wingdings</vt:lpstr>
      <vt:lpstr>Gallery</vt:lpstr>
      <vt:lpstr>Capstone Project: Analysis of Home Price</vt:lpstr>
      <vt:lpstr>Topic: Questions of home buyers / owners</vt:lpstr>
      <vt:lpstr>Overview of Data</vt:lpstr>
      <vt:lpstr>PowerPoint Presentation</vt:lpstr>
      <vt:lpstr>PowerPoint Presentation</vt:lpstr>
      <vt:lpstr>PowerPoint Presentation</vt:lpstr>
      <vt:lpstr>External and Internal elements relate to house price</vt:lpstr>
      <vt:lpstr>PowerPoint Presentation</vt:lpstr>
      <vt:lpstr>PowerPoint Presentation</vt:lpstr>
      <vt:lpstr>PowerPoint Presentation</vt:lpstr>
      <vt:lpstr>Exploration Result</vt:lpstr>
      <vt:lpstr>Analysis Method</vt:lpstr>
      <vt:lpstr>Linear Regression</vt:lpstr>
      <vt:lpstr>Tree Model</vt:lpstr>
      <vt:lpstr>Random Forest</vt:lpstr>
      <vt:lpstr>Model Comparison</vt:lpstr>
      <vt:lpstr>Random Forest </vt:lpstr>
      <vt:lpstr>PowerPoint Presentation</vt:lpstr>
      <vt:lpstr>PowerPoint Presentation</vt:lpstr>
      <vt:lpstr>Five most important variables</vt:lpstr>
      <vt:lpstr>PowerPoint Presentation</vt:lpstr>
      <vt:lpstr>Prediction Summary</vt:lpstr>
      <vt:lpstr>Analysis Result</vt:lpstr>
      <vt:lpstr>Assumptions, Limitations and Disclaimers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Analysis of Home Price</dc:title>
  <dc:creator>Vivee karthik</dc:creator>
  <cp:lastModifiedBy>Vivee karthik</cp:lastModifiedBy>
  <cp:revision>93</cp:revision>
  <dcterms:created xsi:type="dcterms:W3CDTF">2018-04-01T02:34:39Z</dcterms:created>
  <dcterms:modified xsi:type="dcterms:W3CDTF">2018-04-05T03:35:30Z</dcterms:modified>
</cp:coreProperties>
</file>